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06" r:id="rId2"/>
    <p:sldId id="294" r:id="rId3"/>
    <p:sldId id="320" r:id="rId4"/>
    <p:sldId id="321" r:id="rId5"/>
    <p:sldId id="277" r:id="rId6"/>
    <p:sldId id="301" r:id="rId7"/>
    <p:sldId id="295" r:id="rId8"/>
    <p:sldId id="296" r:id="rId9"/>
    <p:sldId id="278" r:id="rId10"/>
    <p:sldId id="279" r:id="rId11"/>
    <p:sldId id="266" r:id="rId12"/>
    <p:sldId id="282" r:id="rId13"/>
    <p:sldId id="283" r:id="rId14"/>
    <p:sldId id="267" r:id="rId15"/>
    <p:sldId id="268" r:id="rId16"/>
    <p:sldId id="280" r:id="rId17"/>
    <p:sldId id="281" r:id="rId18"/>
    <p:sldId id="297" r:id="rId19"/>
    <p:sldId id="298" r:id="rId20"/>
    <p:sldId id="299" r:id="rId21"/>
    <p:sldId id="300" r:id="rId22"/>
    <p:sldId id="272" r:id="rId23"/>
    <p:sldId id="30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ECFF"/>
    <a:srgbClr val="99CCFF"/>
    <a:srgbClr val="993300"/>
    <a:srgbClr val="4DFD77"/>
    <a:srgbClr val="FC04CD"/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D45EB8-C877-4C27-BEE2-9ABE1B7EE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79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689B2C-9BDE-44E2-8D8A-4FD5D819F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86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A4972-24B2-4BF2-8E00-7E7C9C3CA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C6388-5D5B-45BE-AF68-A7DE6C90E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AF08-7E87-4583-9645-2406AF586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CCB45-4FDC-4F11-AAB0-7580C5592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DB59F-94C5-4DBA-A5C5-A9351B4E0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A187-3D4A-42DF-B973-55D10AD68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EBAFD-7D92-4673-A083-6247A1D09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841A1-7508-41A0-BD52-8252A62AB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009D0-BCFF-472D-9B1F-FEEAC9F0C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610F-84BF-49F4-A686-4585BC60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CD0CD-D301-45C9-BE32-9D91C6A3C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tx1">
                <a:gamma/>
                <a:tint val="80392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2A55796-0652-4718-91B3-AB728E44A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Psalm 2</a:t>
            </a:r>
          </a:p>
          <a:p>
            <a:pPr algn="r"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  <a:p>
            <a:pPr algn="r">
              <a:spcBef>
                <a:spcPct val="25000"/>
              </a:spcBef>
            </a:pP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  <a:p>
            <a:pPr algn="r">
              <a:spcBef>
                <a:spcPct val="25000"/>
              </a:spcBef>
            </a:pP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  <a:p>
            <a:pPr algn="r">
              <a:spcBef>
                <a:spcPct val="25000"/>
              </a:spcBef>
            </a:pP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  <a:p>
            <a:pPr algn="r">
              <a:spcBef>
                <a:spcPct val="25000"/>
              </a:spcBef>
            </a:pP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  <a:p>
            <a:pPr algn="r">
              <a:spcBef>
                <a:spcPct val="25000"/>
              </a:spcBef>
            </a:pPr>
            <a:r>
              <a:rPr lang="en-US" sz="4400" b="1" dirty="0">
                <a:solidFill>
                  <a:schemeClr val="bg1"/>
                </a:solidFill>
                <a:latin typeface="Calibri" pitchFamily="34" charset="0"/>
              </a:rPr>
              <a:t>What is God’s plan for </a:t>
            </a:r>
          </a:p>
          <a:p>
            <a:pPr algn="r"/>
            <a:r>
              <a:rPr lang="en-US" sz="4400" b="1" dirty="0">
                <a:solidFill>
                  <a:schemeClr val="bg1"/>
                </a:solidFill>
                <a:latin typeface="Calibri" pitchFamily="34" charset="0"/>
              </a:rPr>
              <a:t>bringing justice to the world today?</a:t>
            </a:r>
            <a:endParaRPr lang="en-US" sz="44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6200" y="152400"/>
            <a:ext cx="89154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Anointed: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7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“I will surely tell of the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decree of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the 		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LORD: He said to Me, </a:t>
            </a:r>
          </a:p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God:	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‘You are My Son, today I have begotten 			You.  </a:t>
            </a:r>
          </a:p>
          <a:p>
            <a:endParaRPr lang="en-US" sz="2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8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Ask of Me, and I will surely give the 			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	nations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as Your inheritance,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And the very ends of the earth as Your 			possession.  </a:t>
            </a:r>
          </a:p>
          <a:p>
            <a:endParaRPr lang="en-US" sz="2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9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You shall break them with a rod of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iron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,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You shall shatter them like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earthenware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.’”</a:t>
            </a: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76200" y="1752600"/>
            <a:ext cx="1600200" cy="5029200"/>
            <a:chOff x="4608" y="384"/>
            <a:chExt cx="1008" cy="3168"/>
          </a:xfrm>
        </p:grpSpPr>
        <p:sp>
          <p:nvSpPr>
            <p:cNvPr id="23556" name="Oval 4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23557" name="Oval 5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7467600" y="609600"/>
            <a:ext cx="1600200" cy="5029200"/>
            <a:chOff x="4608" y="384"/>
            <a:chExt cx="1008" cy="3168"/>
          </a:xfrm>
        </p:grpSpPr>
        <p:sp>
          <p:nvSpPr>
            <p:cNvPr id="24580" name="Oval 3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/>
                <a:t>God</a:t>
              </a:r>
            </a:p>
          </p:txBody>
        </p:sp>
        <p:sp>
          <p:nvSpPr>
            <p:cNvPr id="24581" name="Oval 4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/>
            </a:p>
            <a:p>
              <a:pPr algn="ctr"/>
              <a:r>
                <a:rPr lang="en-US" sz="2800" b="1"/>
                <a:t>Israel</a:t>
              </a:r>
            </a:p>
          </p:txBody>
        </p:sp>
        <p:sp>
          <p:nvSpPr>
            <p:cNvPr id="24582" name="Oval 5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/>
                <a:t>Nations</a:t>
              </a:r>
            </a:p>
          </p:txBody>
        </p:sp>
        <p:sp>
          <p:nvSpPr>
            <p:cNvPr id="24583" name="Oval 6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King</a:t>
              </a:r>
            </a:p>
          </p:txBody>
        </p:sp>
        <p:sp>
          <p:nvSpPr>
            <p:cNvPr id="24584" name="Rectangle 7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8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76200" y="457200"/>
            <a:ext cx="7239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Calibri" pitchFamily="34" charset="0"/>
              </a:rPr>
              <a:t>2 Samuel 7:12-16</a:t>
            </a:r>
            <a:r>
              <a:rPr lang="en-US" sz="3600" b="1" dirty="0" smtClean="0">
                <a:solidFill>
                  <a:srgbClr val="FFFF00"/>
                </a:solidFill>
                <a:latin typeface="Calibri" pitchFamily="34" charset="0"/>
              </a:rPr>
              <a:t>: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“When your days are complete and you lie down with your fathers, I will raise up your descendant after you, who will come forth from you, and I will establish his kingdom.  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</a:rPr>
              <a:t>He shall build a house for My name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, and 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</a:rPr>
              <a:t>I will establish the throne of his kingdom forever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.  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</a:rPr>
              <a:t>I will be a father to him and he will be a son to Me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…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7467600" y="609600"/>
            <a:ext cx="1600200" cy="5029200"/>
            <a:chOff x="4608" y="384"/>
            <a:chExt cx="1008" cy="3168"/>
          </a:xfrm>
        </p:grpSpPr>
        <p:sp>
          <p:nvSpPr>
            <p:cNvPr id="25604" name="Oval 3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/>
                <a:t>God</a:t>
              </a:r>
            </a:p>
          </p:txBody>
        </p:sp>
        <p:sp>
          <p:nvSpPr>
            <p:cNvPr id="25605" name="Oval 4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/>
            </a:p>
            <a:p>
              <a:pPr algn="ctr"/>
              <a:r>
                <a:rPr lang="en-US" sz="2800" b="1"/>
                <a:t>Israel</a:t>
              </a:r>
            </a:p>
          </p:txBody>
        </p:sp>
        <p:sp>
          <p:nvSpPr>
            <p:cNvPr id="25606" name="Oval 5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/>
                <a:t>Nations</a:t>
              </a:r>
            </a:p>
          </p:txBody>
        </p:sp>
        <p:sp>
          <p:nvSpPr>
            <p:cNvPr id="25607" name="Oval 6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/>
                <a:t>King</a:t>
              </a:r>
            </a:p>
          </p:txBody>
        </p:sp>
        <p:sp>
          <p:nvSpPr>
            <p:cNvPr id="25608" name="Rectangle 7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Rectangle 8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76200" y="457200"/>
            <a:ext cx="7239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Calibri" pitchFamily="34" charset="0"/>
              </a:rPr>
              <a:t>2 Samuel 7:12-16: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3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“…when he commits iniquity, I will correct him with the rod of men and the strokes of the sons of men, but My loving-kindness shall not depart from him, as I took it away from Saul, whom I removed from before you.  </a:t>
            </a:r>
            <a:r>
              <a:rPr lang="en-US" sz="3600" b="1" u="sng" dirty="0">
                <a:solidFill>
                  <a:schemeClr val="bg1"/>
                </a:solidFill>
                <a:latin typeface="Calibri" pitchFamily="34" charset="0"/>
              </a:rPr>
              <a:t>Your house and your kingdom shall endure before Me forever; your throne shall be established forever.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”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7467600" y="609600"/>
            <a:ext cx="1600200" cy="5029200"/>
            <a:chOff x="4608" y="384"/>
            <a:chExt cx="1008" cy="3168"/>
          </a:xfrm>
        </p:grpSpPr>
        <p:sp>
          <p:nvSpPr>
            <p:cNvPr id="26628" name="Oval 3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26629" name="Oval 4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26630" name="Oval 5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26631" name="Oval 6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Rectangle 8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7" name="Text Box 9"/>
          <p:cNvSpPr txBox="1">
            <a:spLocks noChangeArrowheads="1"/>
          </p:cNvSpPr>
          <p:nvPr/>
        </p:nvSpPr>
        <p:spPr bwMode="auto">
          <a:xfrm>
            <a:off x="76200" y="131763"/>
            <a:ext cx="7239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600" b="1" u="sng" dirty="0">
                <a:solidFill>
                  <a:srgbClr val="FFFF00"/>
                </a:solidFill>
                <a:latin typeface="Calibri" pitchFamily="34" charset="0"/>
              </a:rPr>
              <a:t>God’s Covenant with David</a:t>
            </a:r>
          </a:p>
          <a:p>
            <a:endParaRPr lang="en-US" sz="12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“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He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shall build a house for my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name”: </a:t>
            </a: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this refers to Solomon, David’s son.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12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“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I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will be a father to him and he will be a son to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Me”:  </a:t>
            </a: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Solomon would be God’s anointed king who would represent God.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  <a:p>
            <a:endParaRPr lang="en-US" sz="12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“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Your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house and your kingdom shall endure before me forever; your throne shall be established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forever”:  </a:t>
            </a: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there will always be a descendent of David &amp; Solomon who is the rightful king and thus God’s representative to the world.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9067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Anointed:</a:t>
            </a:r>
            <a:r>
              <a:rPr lang="en-US" sz="3200" b="1" dirty="0">
                <a:solidFill>
                  <a:srgbClr val="FF3300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7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“I will surely tell of the decree of the 				LORD: He said to Me, </a:t>
            </a:r>
          </a:p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God:	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‘You are My Son, today I have begotten 			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You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  </a:t>
            </a:r>
            <a:endParaRPr lang="en-US" sz="3600" b="1" u="sng" dirty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27651" name="Line 10"/>
          <p:cNvSpPr>
            <a:spLocks noChangeShapeType="1"/>
          </p:cNvSpPr>
          <p:nvPr/>
        </p:nvSpPr>
        <p:spPr bwMode="auto">
          <a:xfrm>
            <a:off x="1981200" y="2286000"/>
            <a:ext cx="7010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52" name="Group 11"/>
          <p:cNvGrpSpPr>
            <a:grpSpLocks/>
          </p:cNvGrpSpPr>
          <p:nvPr/>
        </p:nvGrpSpPr>
        <p:grpSpPr bwMode="auto">
          <a:xfrm>
            <a:off x="152400" y="1676400"/>
            <a:ext cx="1600200" cy="5029200"/>
            <a:chOff x="4608" y="384"/>
            <a:chExt cx="1008" cy="3168"/>
          </a:xfrm>
        </p:grpSpPr>
        <p:sp>
          <p:nvSpPr>
            <p:cNvPr id="27654" name="Oval 12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27655" name="Oval 13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27656" name="Oval 14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27657" name="Oval 15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27658" name="Rectangle 16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Rectangle 17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3" name="Text Box 18"/>
          <p:cNvSpPr txBox="1">
            <a:spLocks noChangeArrowheads="1"/>
          </p:cNvSpPr>
          <p:nvPr/>
        </p:nvSpPr>
        <p:spPr bwMode="auto">
          <a:xfrm>
            <a:off x="2133600" y="2688372"/>
            <a:ext cx="70104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Hebrews </a:t>
            </a: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5:5 ESV: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  “So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also Christ did not exalt himself to be made a high priest, but was appointed by him who said to him,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‘</a:t>
            </a:r>
            <a:r>
              <a:rPr lang="en-US" sz="3200" b="1" u="sng" dirty="0" smtClean="0">
                <a:solidFill>
                  <a:schemeClr val="bg1"/>
                </a:solidFill>
                <a:latin typeface="Calibri" pitchFamily="34" charset="0"/>
              </a:rPr>
              <a:t>You </a:t>
            </a:r>
            <a:r>
              <a:rPr lang="en-US" sz="3200" b="1" u="sng" dirty="0">
                <a:solidFill>
                  <a:schemeClr val="bg1"/>
                </a:solidFill>
                <a:latin typeface="Calibri" pitchFamily="34" charset="0"/>
              </a:rPr>
              <a:t>are my Son, today I have begotten </a:t>
            </a:r>
            <a:r>
              <a:rPr lang="en-US" sz="3200" b="1" u="sng" dirty="0" smtClean="0">
                <a:solidFill>
                  <a:schemeClr val="bg1"/>
                </a:solidFill>
                <a:latin typeface="Calibri" pitchFamily="34" charset="0"/>
              </a:rPr>
              <a:t>you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.’”  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r"/>
            <a:r>
              <a:rPr lang="en-US" sz="3600" b="1" u="sng" dirty="0">
                <a:solidFill>
                  <a:srgbClr val="FFFF00"/>
                </a:solidFill>
                <a:latin typeface="Calibri" pitchFamily="34" charset="0"/>
              </a:rPr>
              <a:t>Psalm 2 is about Jesus!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8991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Anointed: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7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“I will surely tell of the decree of the 			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	LORD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: He said to Me, </a:t>
            </a:r>
          </a:p>
          <a:p>
            <a:pPr algn="just"/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God:	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‘You are My Son, today I have begotten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 			You.</a:t>
            </a:r>
            <a:endParaRPr lang="en-US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675" name="Line 10"/>
          <p:cNvSpPr>
            <a:spLocks noChangeShapeType="1"/>
          </p:cNvSpPr>
          <p:nvPr/>
        </p:nvSpPr>
        <p:spPr bwMode="auto">
          <a:xfrm>
            <a:off x="1981200" y="2286000"/>
            <a:ext cx="7010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676" name="Group 11"/>
          <p:cNvGrpSpPr>
            <a:grpSpLocks/>
          </p:cNvGrpSpPr>
          <p:nvPr/>
        </p:nvGrpSpPr>
        <p:grpSpPr bwMode="auto">
          <a:xfrm>
            <a:off x="152400" y="1676400"/>
            <a:ext cx="1600200" cy="5029200"/>
            <a:chOff x="4608" y="384"/>
            <a:chExt cx="1008" cy="3168"/>
          </a:xfrm>
        </p:grpSpPr>
        <p:sp>
          <p:nvSpPr>
            <p:cNvPr id="28678" name="Oval 12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28679" name="Oval 13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28680" name="Oval 14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28681" name="Oval 15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28682" name="Rectangle 16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Rectangle 17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7" name="Text Box 18"/>
          <p:cNvSpPr txBox="1">
            <a:spLocks noChangeArrowheads="1"/>
          </p:cNvSpPr>
          <p:nvPr/>
        </p:nvSpPr>
        <p:spPr bwMode="auto">
          <a:xfrm>
            <a:off x="1866900" y="2667000"/>
            <a:ext cx="7239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alibri" pitchFamily="34" charset="0"/>
              </a:rPr>
              <a:t>Romans </a:t>
            </a: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1.1-4 [NIV]: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“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Paul… called 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to be an apostle and set apart for the gospel of God--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the </a:t>
            </a:r>
            <a:r>
              <a:rPr lang="en-US" sz="2800" b="1" u="sng" dirty="0">
                <a:solidFill>
                  <a:srgbClr val="FFFF00"/>
                </a:solidFill>
                <a:latin typeface="Calibri" pitchFamily="34" charset="0"/>
              </a:rPr>
              <a:t>gospel he </a:t>
            </a:r>
            <a:r>
              <a:rPr lang="en-US" sz="2800" b="1" u="sng" dirty="0" smtClean="0">
                <a:solidFill>
                  <a:srgbClr val="FFFF00"/>
                </a:solidFill>
                <a:latin typeface="Calibri" pitchFamily="34" charset="0"/>
              </a:rPr>
              <a:t>promised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… regarding 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his Son, who as to his earthly life was </a:t>
            </a:r>
            <a:r>
              <a:rPr lang="en-US" sz="2800" b="1" u="sng" dirty="0">
                <a:solidFill>
                  <a:srgbClr val="FFFF00"/>
                </a:solidFill>
                <a:latin typeface="Calibri" pitchFamily="34" charset="0"/>
              </a:rPr>
              <a:t>a descendant of David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and 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who through the Spirit of holiness was appointed </a:t>
            </a:r>
            <a:r>
              <a:rPr lang="en-US" sz="2800" b="1" u="sng" dirty="0">
                <a:solidFill>
                  <a:srgbClr val="FFFF00"/>
                </a:solidFill>
                <a:latin typeface="Calibri" pitchFamily="34" charset="0"/>
              </a:rPr>
              <a:t>the Son of God 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in power by his resurrection from the dead: </a:t>
            </a:r>
            <a:r>
              <a:rPr lang="en-US" sz="2800" b="1" u="sng" dirty="0">
                <a:solidFill>
                  <a:srgbClr val="FFFF00"/>
                </a:solidFill>
                <a:latin typeface="Calibri" pitchFamily="34" charset="0"/>
              </a:rPr>
              <a:t>Jesus Christ 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our Lord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.”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6200" y="152400"/>
            <a:ext cx="89154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Anointed:</a:t>
            </a:r>
            <a:r>
              <a:rPr lang="en-US" sz="3200" b="1" dirty="0">
                <a:solidFill>
                  <a:srgbClr val="FF3300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7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“I will surely tell of the decree of the 			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	LORD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: He said to Me, </a:t>
            </a:r>
          </a:p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God:	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‘You are My Son, today I have begotten 			You.  </a:t>
            </a:r>
          </a:p>
          <a:p>
            <a:pPr algn="just"/>
            <a:endParaRPr lang="en-US" sz="2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8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Ask of Me, and I will surely give the 			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	nations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as Your inheritance,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And the very ends of the earth as Your 			possession.  </a:t>
            </a:r>
          </a:p>
          <a:p>
            <a:endParaRPr lang="en-US" sz="2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2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9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You shall break them with a rod of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iron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,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You shall shatter them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like earthenware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.’”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76200" y="1752600"/>
            <a:ext cx="1600200" cy="5029200"/>
            <a:chOff x="4608" y="384"/>
            <a:chExt cx="1008" cy="3168"/>
          </a:xfrm>
        </p:grpSpPr>
        <p:sp>
          <p:nvSpPr>
            <p:cNvPr id="29700" name="Oval 4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29701" name="Oval 5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29703" name="Oval 7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6200" y="152400"/>
            <a:ext cx="89916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Narrator: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10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Now therefore, O kings, show 				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	discernment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;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Take warning, O judges of the earth.  </a:t>
            </a:r>
          </a:p>
          <a:p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11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Worship the LORD with reverence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And rejoice with trembling.  </a:t>
            </a:r>
          </a:p>
          <a:p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12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Do homage to the Son, that He not 				become angry, and you perish in 			the way,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For His wrath may soon be kindled.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How blessed are all who take refuge in 			Him!</a:t>
            </a:r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76200" y="1752600"/>
            <a:ext cx="1600200" cy="5029200"/>
            <a:chOff x="4608" y="384"/>
            <a:chExt cx="1008" cy="3168"/>
          </a:xfrm>
        </p:grpSpPr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828800" y="3810000"/>
            <a:ext cx="7315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Matthew </a:t>
            </a: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26.63 [NIV]: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“The high priest said to him, ‘I charge you under oath by the living God: </a:t>
            </a:r>
            <a:r>
              <a:rPr lang="en-US" sz="3200" b="1" u="sng" dirty="0">
                <a:solidFill>
                  <a:schemeClr val="bg1"/>
                </a:solidFill>
                <a:latin typeface="Calibri" pitchFamily="34" charset="0"/>
              </a:rPr>
              <a:t>Tell us if you are the Messiah, the Son of God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.’” </a:t>
            </a:r>
          </a:p>
        </p:txBody>
      </p:sp>
      <p:sp>
        <p:nvSpPr>
          <p:cNvPr id="31748" name="Text Box 10"/>
          <p:cNvSpPr txBox="1">
            <a:spLocks noChangeArrowheads="1"/>
          </p:cNvSpPr>
          <p:nvPr/>
        </p:nvSpPr>
        <p:spPr bwMode="auto">
          <a:xfrm>
            <a:off x="76200" y="152400"/>
            <a:ext cx="8991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Narrator: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12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Do homage to the Son, that He not 				become angry, and you perish in 			the way,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For His wrath may soon be kindled.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How blessed are all who take refuge in 			Him!</a:t>
            </a:r>
          </a:p>
        </p:txBody>
      </p:sp>
      <p:sp>
        <p:nvSpPr>
          <p:cNvPr id="31749" name="Line 12"/>
          <p:cNvSpPr>
            <a:spLocks noChangeShapeType="1"/>
          </p:cNvSpPr>
          <p:nvPr/>
        </p:nvSpPr>
        <p:spPr bwMode="auto">
          <a:xfrm>
            <a:off x="1828800" y="3505200"/>
            <a:ext cx="7010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76200" y="1752600"/>
            <a:ext cx="1600200" cy="5029200"/>
            <a:chOff x="4608" y="384"/>
            <a:chExt cx="1008" cy="3168"/>
          </a:xfrm>
        </p:grpSpPr>
        <p:sp>
          <p:nvSpPr>
            <p:cNvPr id="31750" name="Oval 4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31751" name="Oval 5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31752" name="Oval 6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31753" name="Oval 7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31754" name="Rectangle 8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5" name="Rectangle 9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7467600" y="381000"/>
            <a:ext cx="1600200" cy="5029200"/>
            <a:chOff x="4608" y="384"/>
            <a:chExt cx="1008" cy="3168"/>
          </a:xfrm>
        </p:grpSpPr>
        <p:sp>
          <p:nvSpPr>
            <p:cNvPr id="32781" name="Oval 3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32782" name="Oval 4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32783" name="Oval 5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32784" name="Oval 6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32785" name="Rectangle 7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Rectangle 8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71" name="Group 9"/>
          <p:cNvGrpSpPr>
            <a:grpSpLocks/>
          </p:cNvGrpSpPr>
          <p:nvPr/>
        </p:nvGrpSpPr>
        <p:grpSpPr bwMode="auto">
          <a:xfrm>
            <a:off x="2057400" y="381000"/>
            <a:ext cx="1600200" cy="5029200"/>
            <a:chOff x="4608" y="384"/>
            <a:chExt cx="1008" cy="3168"/>
          </a:xfrm>
        </p:grpSpPr>
        <p:sp>
          <p:nvSpPr>
            <p:cNvPr id="32775" name="Oval 10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32776" name="Oval 11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Family</a:t>
              </a:r>
            </a:p>
          </p:txBody>
        </p:sp>
        <p:sp>
          <p:nvSpPr>
            <p:cNvPr id="32777" name="Oval 12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Creation</a:t>
              </a:r>
            </a:p>
          </p:txBody>
        </p:sp>
        <p:sp>
          <p:nvSpPr>
            <p:cNvPr id="32778" name="Oval 13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Man</a:t>
              </a:r>
            </a:p>
          </p:txBody>
        </p:sp>
        <p:sp>
          <p:nvSpPr>
            <p:cNvPr id="32779" name="Rectangle 14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Rectangle 15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2" name="Freeform 16"/>
          <p:cNvSpPr>
            <a:spLocks/>
          </p:cNvSpPr>
          <p:nvPr/>
        </p:nvSpPr>
        <p:spPr bwMode="auto">
          <a:xfrm>
            <a:off x="5638800" y="533400"/>
            <a:ext cx="1905000" cy="3733800"/>
          </a:xfrm>
          <a:custGeom>
            <a:avLst/>
            <a:gdLst>
              <a:gd name="T0" fmla="*/ 1200 w 1200"/>
              <a:gd name="T1" fmla="*/ 2352 h 2352"/>
              <a:gd name="T2" fmla="*/ 0 w 1200"/>
              <a:gd name="T3" fmla="*/ 240 h 2352"/>
              <a:gd name="T4" fmla="*/ 1200 w 1200"/>
              <a:gd name="T5" fmla="*/ 912 h 2352"/>
              <a:gd name="T6" fmla="*/ 0 60000 65536"/>
              <a:gd name="T7" fmla="*/ 0 60000 65536"/>
              <a:gd name="T8" fmla="*/ 0 60000 65536"/>
              <a:gd name="T9" fmla="*/ 0 w 1200"/>
              <a:gd name="T10" fmla="*/ 0 h 2352"/>
              <a:gd name="T11" fmla="*/ 1200 w 1200"/>
              <a:gd name="T12" fmla="*/ 2352 h 2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352">
                <a:moveTo>
                  <a:pt x="1200" y="2352"/>
                </a:moveTo>
                <a:cubicBezTo>
                  <a:pt x="600" y="1416"/>
                  <a:pt x="0" y="480"/>
                  <a:pt x="0" y="240"/>
                </a:cubicBezTo>
                <a:cubicBezTo>
                  <a:pt x="0" y="0"/>
                  <a:pt x="600" y="456"/>
                  <a:pt x="1200" y="912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Freeform 17"/>
          <p:cNvSpPr>
            <a:spLocks/>
          </p:cNvSpPr>
          <p:nvPr/>
        </p:nvSpPr>
        <p:spPr bwMode="auto">
          <a:xfrm>
            <a:off x="152400" y="685800"/>
            <a:ext cx="1905000" cy="3733800"/>
          </a:xfrm>
          <a:custGeom>
            <a:avLst/>
            <a:gdLst>
              <a:gd name="T0" fmla="*/ 1200 w 1200"/>
              <a:gd name="T1" fmla="*/ 2352 h 2352"/>
              <a:gd name="T2" fmla="*/ 0 w 1200"/>
              <a:gd name="T3" fmla="*/ 240 h 2352"/>
              <a:gd name="T4" fmla="*/ 1200 w 1200"/>
              <a:gd name="T5" fmla="*/ 912 h 2352"/>
              <a:gd name="T6" fmla="*/ 0 60000 65536"/>
              <a:gd name="T7" fmla="*/ 0 60000 65536"/>
              <a:gd name="T8" fmla="*/ 0 60000 65536"/>
              <a:gd name="T9" fmla="*/ 0 w 1200"/>
              <a:gd name="T10" fmla="*/ 0 h 2352"/>
              <a:gd name="T11" fmla="*/ 1200 w 1200"/>
              <a:gd name="T12" fmla="*/ 2352 h 23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352">
                <a:moveTo>
                  <a:pt x="1200" y="2352"/>
                </a:moveTo>
                <a:cubicBezTo>
                  <a:pt x="600" y="1416"/>
                  <a:pt x="0" y="480"/>
                  <a:pt x="0" y="240"/>
                </a:cubicBezTo>
                <a:cubicBezTo>
                  <a:pt x="0" y="0"/>
                  <a:pt x="600" y="456"/>
                  <a:pt x="1200" y="912"/>
                </a:cubicBezTo>
              </a:path>
            </a:pathLst>
          </a:custGeom>
          <a:noFill/>
          <a:ln w="38100" cmpd="sng">
            <a:solidFill>
              <a:srgbClr val="FFFF00"/>
            </a:solidFill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Text Box 18"/>
          <p:cNvSpPr txBox="1">
            <a:spLocks noChangeArrowheads="1"/>
          </p:cNvSpPr>
          <p:nvPr/>
        </p:nvSpPr>
        <p:spPr bwMode="auto">
          <a:xfrm>
            <a:off x="1143000" y="533400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The same old rebellion repeated as Israel’s religious leaders conspired with the Romans to put their rightful king to death.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Psalm 2</a:t>
            </a:r>
            <a:endParaRPr lang="en-US" sz="36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411" name="Text Box 11"/>
          <p:cNvSpPr txBox="1">
            <a:spLocks noChangeArrowheads="1"/>
          </p:cNvSpPr>
          <p:nvPr/>
        </p:nvSpPr>
        <p:spPr bwMode="auto">
          <a:xfrm>
            <a:off x="152400" y="4568825"/>
            <a:ext cx="8991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What is happening in the world today </a:t>
            </a:r>
          </a:p>
          <a:p>
            <a:pPr algn="r"/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is no surprise to God, and he has a plan </a:t>
            </a:r>
          </a:p>
          <a:p>
            <a:pPr algn="r"/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to bring justice to the world through </a:t>
            </a:r>
          </a:p>
          <a:p>
            <a:pPr algn="r"/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Jesus Christ, </a:t>
            </a:r>
            <a:r>
              <a:rPr lang="en-US" sz="3600" b="1" dirty="0" smtClean="0">
                <a:solidFill>
                  <a:schemeClr val="bg1"/>
                </a:solidFill>
                <a:latin typeface="Calibri" pitchFamily="34" charset="0"/>
              </a:rPr>
              <a:t>his anointed </a:t>
            </a:r>
            <a:r>
              <a:rPr lang="en-US" sz="3600" b="1" dirty="0">
                <a:solidFill>
                  <a:schemeClr val="bg1"/>
                </a:solidFill>
                <a:latin typeface="Calibri" pitchFamily="34" charset="0"/>
              </a:rPr>
              <a:t>king and judge.</a:t>
            </a:r>
          </a:p>
        </p:txBody>
      </p:sp>
      <p:grpSp>
        <p:nvGrpSpPr>
          <p:cNvPr id="17412" name="Group 48"/>
          <p:cNvGrpSpPr>
            <a:grpSpLocks/>
          </p:cNvGrpSpPr>
          <p:nvPr/>
        </p:nvGrpSpPr>
        <p:grpSpPr bwMode="auto">
          <a:xfrm>
            <a:off x="-76200" y="685800"/>
            <a:ext cx="9372600" cy="3733800"/>
            <a:chOff x="-48" y="432"/>
            <a:chExt cx="5904" cy="2352"/>
          </a:xfrm>
        </p:grpSpPr>
        <p:grpSp>
          <p:nvGrpSpPr>
            <p:cNvPr id="17413" name="Group 35"/>
            <p:cNvGrpSpPr>
              <a:grpSpLocks/>
            </p:cNvGrpSpPr>
            <p:nvPr/>
          </p:nvGrpSpPr>
          <p:grpSpPr bwMode="auto">
            <a:xfrm>
              <a:off x="-48" y="432"/>
              <a:ext cx="5856" cy="1656"/>
              <a:chOff x="-24" y="864"/>
              <a:chExt cx="5856" cy="1656"/>
            </a:xfrm>
          </p:grpSpPr>
          <p:grpSp>
            <p:nvGrpSpPr>
              <p:cNvPr id="17423" name="Group 34"/>
              <p:cNvGrpSpPr>
                <a:grpSpLocks/>
              </p:cNvGrpSpPr>
              <p:nvPr/>
            </p:nvGrpSpPr>
            <p:grpSpPr bwMode="auto">
              <a:xfrm>
                <a:off x="-24" y="1536"/>
                <a:ext cx="5856" cy="984"/>
                <a:chOff x="-24" y="1536"/>
                <a:chExt cx="5856" cy="984"/>
              </a:xfrm>
            </p:grpSpPr>
            <p:grpSp>
              <p:nvGrpSpPr>
                <p:cNvPr id="17426" name="Group 16"/>
                <p:cNvGrpSpPr>
                  <a:grpSpLocks/>
                </p:cNvGrpSpPr>
                <p:nvPr/>
              </p:nvGrpSpPr>
              <p:grpSpPr bwMode="auto">
                <a:xfrm>
                  <a:off x="144" y="1536"/>
                  <a:ext cx="5472" cy="384"/>
                  <a:chOff x="144" y="1536"/>
                  <a:chExt cx="5472" cy="384"/>
                </a:xfrm>
              </p:grpSpPr>
              <p:sp>
                <p:nvSpPr>
                  <p:cNvPr id="17434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44" y="1728"/>
                    <a:ext cx="547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5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76" y="1536"/>
                    <a:ext cx="0" cy="384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6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16" y="1536"/>
                    <a:ext cx="0" cy="384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7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4" y="1536"/>
                    <a:ext cx="0" cy="384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8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92" y="1536"/>
                    <a:ext cx="0" cy="384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39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0" y="1536"/>
                    <a:ext cx="0" cy="384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40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72" y="1536"/>
                    <a:ext cx="0" cy="384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41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44" y="1536"/>
                    <a:ext cx="0" cy="384"/>
                  </a:xfrm>
                  <a:prstGeom prst="line">
                    <a:avLst/>
                  </a:prstGeom>
                  <a:noFill/>
                  <a:ln w="38100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2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-24" y="2016"/>
                  <a:ext cx="50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/>
                  <a:r>
                    <a:rPr lang="en-US" sz="2000" b="1" dirty="0">
                      <a:solidFill>
                        <a:srgbClr val="FFFF00"/>
                      </a:solidFill>
                      <a:latin typeface="Calibri" pitchFamily="34" charset="0"/>
                    </a:rPr>
                    <a:t>Adam</a:t>
                  </a:r>
                  <a:endParaRPr lang="en-US" b="1" dirty="0">
                    <a:solidFill>
                      <a:srgbClr val="FFFF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742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32" y="2016"/>
                  <a:ext cx="720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/>
                  <a:r>
                    <a:rPr lang="en-US" sz="2000" b="1" dirty="0">
                      <a:solidFill>
                        <a:srgbClr val="FFFF00"/>
                      </a:solidFill>
                      <a:latin typeface="Calibri" pitchFamily="34" charset="0"/>
                    </a:rPr>
                    <a:t>Abraham 2000BC</a:t>
                  </a:r>
                  <a:endParaRPr lang="en-US" b="1" dirty="0">
                    <a:solidFill>
                      <a:srgbClr val="FFFF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742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056" y="2016"/>
                  <a:ext cx="720" cy="5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2000" b="1" dirty="0">
                      <a:solidFill>
                        <a:srgbClr val="FFFF00"/>
                      </a:solidFill>
                      <a:latin typeface="Calibri" pitchFamily="34" charset="0"/>
                    </a:rPr>
                    <a:t>Moses 1450BC</a:t>
                  </a:r>
                  <a:endParaRPr lang="en-US" b="1" dirty="0">
                    <a:solidFill>
                      <a:srgbClr val="FFFF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743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04" y="2016"/>
                  <a:ext cx="648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/>
                  <a:r>
                    <a:rPr lang="en-US" sz="2000" b="1" dirty="0">
                      <a:solidFill>
                        <a:srgbClr val="FFFF00"/>
                      </a:solidFill>
                      <a:latin typeface="Calibri" pitchFamily="34" charset="0"/>
                    </a:rPr>
                    <a:t>David 1000BC</a:t>
                  </a:r>
                  <a:endParaRPr lang="en-US" b="1" dirty="0">
                    <a:solidFill>
                      <a:srgbClr val="FFFF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743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664" y="2016"/>
                  <a:ext cx="648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/>
                  <a:r>
                    <a:rPr lang="en-US" sz="2000" b="1" dirty="0">
                      <a:solidFill>
                        <a:srgbClr val="FFFF00"/>
                      </a:solidFill>
                      <a:latin typeface="Calibri" pitchFamily="34" charset="0"/>
                    </a:rPr>
                    <a:t>Jesus AD0</a:t>
                  </a:r>
                  <a:endParaRPr lang="en-US" b="1" dirty="0">
                    <a:solidFill>
                      <a:srgbClr val="FFFF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743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560" y="2016"/>
                  <a:ext cx="648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/>
                  <a:r>
                    <a:rPr lang="en-US" sz="2000" b="1" dirty="0">
                      <a:solidFill>
                        <a:srgbClr val="FFFF00"/>
                      </a:solidFill>
                      <a:latin typeface="Calibri" pitchFamily="34" charset="0"/>
                    </a:rPr>
                    <a:t>Us AD2000</a:t>
                  </a:r>
                  <a:endParaRPr lang="en-US" b="1" dirty="0">
                    <a:solidFill>
                      <a:srgbClr val="FFFF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743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5184" y="2016"/>
                  <a:ext cx="648" cy="4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rIns="0"/>
                <a:lstStyle/>
                <a:p>
                  <a:pPr algn="ctr"/>
                  <a:r>
                    <a:rPr lang="en-US" sz="2000" b="1" dirty="0">
                      <a:solidFill>
                        <a:srgbClr val="FFFF00"/>
                      </a:solidFill>
                      <a:latin typeface="Calibri" pitchFamily="34" charset="0"/>
                    </a:rPr>
                    <a:t>Jesus Returns</a:t>
                  </a:r>
                  <a:endParaRPr lang="en-US" b="1" dirty="0">
                    <a:solidFill>
                      <a:srgbClr val="FFFF00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17424" name="Text Box 32"/>
              <p:cNvSpPr txBox="1">
                <a:spLocks noChangeArrowheads="1"/>
              </p:cNvSpPr>
              <p:nvPr/>
            </p:nvSpPr>
            <p:spPr bwMode="auto">
              <a:xfrm>
                <a:off x="2592" y="864"/>
                <a:ext cx="864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Calibri" pitchFamily="34" charset="0"/>
                  </a:rPr>
                  <a:t>New Testament written</a:t>
                </a:r>
                <a:endParaRPr lang="en-US" b="1" dirty="0"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425" name="Text Box 33"/>
              <p:cNvSpPr txBox="1">
                <a:spLocks noChangeArrowheads="1"/>
              </p:cNvSpPr>
              <p:nvPr/>
            </p:nvSpPr>
            <p:spPr bwMode="auto">
              <a:xfrm>
                <a:off x="1488" y="864"/>
                <a:ext cx="864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Calibri" pitchFamily="34" charset="0"/>
                  </a:rPr>
                  <a:t>Psalm 2 written</a:t>
                </a:r>
                <a:endParaRPr lang="en-US" b="1" dirty="0"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17414" name="Group 47"/>
            <p:cNvGrpSpPr>
              <a:grpSpLocks/>
            </p:cNvGrpSpPr>
            <p:nvPr/>
          </p:nvGrpSpPr>
          <p:grpSpPr bwMode="auto">
            <a:xfrm>
              <a:off x="72" y="1920"/>
              <a:ext cx="5784" cy="864"/>
              <a:chOff x="72" y="1920"/>
              <a:chExt cx="5784" cy="864"/>
            </a:xfrm>
          </p:grpSpPr>
          <p:sp>
            <p:nvSpPr>
              <p:cNvPr id="17415" name="Text Box 37"/>
              <p:cNvSpPr txBox="1">
                <a:spLocks noChangeArrowheads="1"/>
              </p:cNvSpPr>
              <p:nvPr/>
            </p:nvSpPr>
            <p:spPr bwMode="auto">
              <a:xfrm>
                <a:off x="240" y="2496"/>
                <a:ext cx="13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 b="1" dirty="0">
                    <a:solidFill>
                      <a:srgbClr val="FFFF00"/>
                    </a:solidFill>
                    <a:latin typeface="Calibri" pitchFamily="34" charset="0"/>
                  </a:rPr>
                  <a:t>Psalm 2 Theology</a:t>
                </a:r>
                <a:endParaRPr lang="en-US" b="1" dirty="0"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416" name="Text Box 38"/>
              <p:cNvSpPr txBox="1">
                <a:spLocks noChangeArrowheads="1"/>
              </p:cNvSpPr>
              <p:nvPr/>
            </p:nvSpPr>
            <p:spPr bwMode="auto">
              <a:xfrm>
                <a:off x="2304" y="2496"/>
                <a:ext cx="13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2000" b="1" dirty="0">
                    <a:solidFill>
                      <a:srgbClr val="FFFF00"/>
                    </a:solidFill>
                    <a:latin typeface="Calibri" pitchFamily="34" charset="0"/>
                  </a:rPr>
                  <a:t>Psalm 2 Influence</a:t>
                </a:r>
                <a:endParaRPr lang="en-US" b="1" dirty="0"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417" name="Line 39"/>
              <p:cNvSpPr>
                <a:spLocks noChangeShapeType="1"/>
              </p:cNvSpPr>
              <p:nvPr/>
            </p:nvSpPr>
            <p:spPr bwMode="auto">
              <a:xfrm flipH="1" flipV="1">
                <a:off x="72" y="1920"/>
                <a:ext cx="232" cy="576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8" name="Line 40"/>
              <p:cNvSpPr>
                <a:spLocks noChangeShapeType="1"/>
              </p:cNvSpPr>
              <p:nvPr/>
            </p:nvSpPr>
            <p:spPr bwMode="auto">
              <a:xfrm flipV="1">
                <a:off x="1515" y="2064"/>
                <a:ext cx="309" cy="43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19" name="Line 41"/>
              <p:cNvSpPr>
                <a:spLocks noChangeShapeType="1"/>
              </p:cNvSpPr>
              <p:nvPr/>
            </p:nvSpPr>
            <p:spPr bwMode="auto">
              <a:xfrm>
                <a:off x="288" y="2496"/>
                <a:ext cx="1248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0" name="Line 42"/>
              <p:cNvSpPr>
                <a:spLocks noChangeShapeType="1"/>
              </p:cNvSpPr>
              <p:nvPr/>
            </p:nvSpPr>
            <p:spPr bwMode="auto">
              <a:xfrm flipV="1">
                <a:off x="3096" y="1992"/>
                <a:ext cx="0" cy="504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1" name="Text Box 43"/>
              <p:cNvSpPr txBox="1">
                <a:spLocks noChangeArrowheads="1"/>
              </p:cNvSpPr>
              <p:nvPr/>
            </p:nvSpPr>
            <p:spPr bwMode="auto">
              <a:xfrm>
                <a:off x="4464" y="2496"/>
                <a:ext cx="13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  <a:latin typeface="Calibri" pitchFamily="34" charset="0"/>
                  </a:rPr>
                  <a:t>Psalm 2 Content</a:t>
                </a:r>
                <a:endParaRPr lang="en-US" b="1" dirty="0">
                  <a:solidFill>
                    <a:srgbClr val="FFFF00"/>
                  </a:solidFill>
                  <a:latin typeface="Calibri" pitchFamily="34" charset="0"/>
                </a:endParaRPr>
              </a:p>
            </p:txBody>
          </p:sp>
          <p:sp>
            <p:nvSpPr>
              <p:cNvPr id="17422" name="Line 44"/>
              <p:cNvSpPr>
                <a:spLocks noChangeShapeType="1"/>
              </p:cNvSpPr>
              <p:nvPr/>
            </p:nvSpPr>
            <p:spPr bwMode="auto">
              <a:xfrm flipV="1">
                <a:off x="5472" y="2064"/>
                <a:ext cx="77" cy="432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828800" y="3810000"/>
            <a:ext cx="7315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Matthew </a:t>
            </a: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23.33 [NET]: 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[</a:t>
            </a: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Jesus speaking to the Pharisees]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“You snakes, you offspring of vipers! How will you escape being condemned to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hell?”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796" name="Text Box 10"/>
          <p:cNvSpPr txBox="1">
            <a:spLocks noChangeArrowheads="1"/>
          </p:cNvSpPr>
          <p:nvPr/>
        </p:nvSpPr>
        <p:spPr bwMode="auto">
          <a:xfrm>
            <a:off x="76200" y="152400"/>
            <a:ext cx="8991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Narrator:</a:t>
            </a:r>
            <a:r>
              <a:rPr lang="en-US" sz="3200" b="1" dirty="0">
                <a:solidFill>
                  <a:srgbClr val="FF3300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12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Do homage to the Son, that He not 				become angry, and you </a:t>
            </a: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perish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 in 			the way,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For His wrath may soon be kindled.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How blessed are all who take refuge in 			Him!</a:t>
            </a:r>
          </a:p>
        </p:txBody>
      </p:sp>
      <p:sp>
        <p:nvSpPr>
          <p:cNvPr id="33797" name="Line 11"/>
          <p:cNvSpPr>
            <a:spLocks noChangeShapeType="1"/>
          </p:cNvSpPr>
          <p:nvPr/>
        </p:nvSpPr>
        <p:spPr bwMode="auto">
          <a:xfrm>
            <a:off x="1828800" y="3505200"/>
            <a:ext cx="7010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76200" y="1752600"/>
            <a:ext cx="1600200" cy="5029200"/>
            <a:chOff x="4608" y="384"/>
            <a:chExt cx="1008" cy="3168"/>
          </a:xfrm>
        </p:grpSpPr>
        <p:sp>
          <p:nvSpPr>
            <p:cNvPr id="33798" name="Oval 4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33799" name="Oval 5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33800" name="Oval 6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33801" name="Oval 7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33802" name="Rectangle 8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3" name="Rectangle 9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10"/>
          <p:cNvSpPr txBox="1">
            <a:spLocks noChangeArrowheads="1"/>
          </p:cNvSpPr>
          <p:nvPr/>
        </p:nvSpPr>
        <p:spPr bwMode="auto">
          <a:xfrm>
            <a:off x="76200" y="152400"/>
            <a:ext cx="8991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Narrator: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12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Do homage to the Son, that He not 				become angry, and you perish in 			the way,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For His wrath may soon be kindled.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3200" b="1" u="sng" dirty="0">
                <a:solidFill>
                  <a:srgbClr val="FFFF00"/>
                </a:solidFill>
                <a:latin typeface="Calibri" pitchFamily="34" charset="0"/>
              </a:rPr>
              <a:t>How blessed are all who take refuge in </a:t>
            </a: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			</a:t>
            </a:r>
            <a:r>
              <a:rPr lang="en-US" sz="3200" b="1" u="sng" dirty="0">
                <a:solidFill>
                  <a:srgbClr val="FFFF00"/>
                </a:solidFill>
                <a:latin typeface="Calibri" pitchFamily="34" charset="0"/>
              </a:rPr>
              <a:t>Him!</a:t>
            </a:r>
          </a:p>
        </p:txBody>
      </p:sp>
      <p:grpSp>
        <p:nvGrpSpPr>
          <p:cNvPr id="34818" name="Group 3"/>
          <p:cNvGrpSpPr>
            <a:grpSpLocks/>
          </p:cNvGrpSpPr>
          <p:nvPr/>
        </p:nvGrpSpPr>
        <p:grpSpPr bwMode="auto">
          <a:xfrm>
            <a:off x="76200" y="1752600"/>
            <a:ext cx="1600200" cy="5029200"/>
            <a:chOff x="4608" y="384"/>
            <a:chExt cx="1008" cy="3168"/>
          </a:xfrm>
        </p:grpSpPr>
        <p:sp>
          <p:nvSpPr>
            <p:cNvPr id="34820" name="Oval 4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400" b="1" dirty="0">
                <a:solidFill>
                  <a:schemeClr val="bg1"/>
                </a:solidFill>
                <a:latin typeface="Calibri" pitchFamily="34" charset="0"/>
              </a:rPr>
              <a:t>Learn what the Bible story is about </a:t>
            </a:r>
          </a:p>
          <a:p>
            <a:pPr algn="r"/>
            <a:r>
              <a:rPr lang="en-US" sz="3400" b="1" dirty="0">
                <a:solidFill>
                  <a:schemeClr val="bg1"/>
                </a:solidFill>
                <a:latin typeface="Calibri" pitchFamily="34" charset="0"/>
              </a:rPr>
              <a:t>and then live out your part in it.</a:t>
            </a:r>
          </a:p>
          <a:p>
            <a:pPr algn="r">
              <a:spcBef>
                <a:spcPct val="100000"/>
              </a:spcBef>
            </a:pPr>
            <a:r>
              <a:rPr lang="en-US" sz="3400" b="1" dirty="0">
                <a:solidFill>
                  <a:schemeClr val="bg1"/>
                </a:solidFill>
                <a:latin typeface="Calibri" pitchFamily="34" charset="0"/>
              </a:rPr>
              <a:t>Be encouraged by God’s plan to bring justice and deliver the world from the effects of sin.</a:t>
            </a:r>
          </a:p>
          <a:p>
            <a:pPr algn="r">
              <a:spcBef>
                <a:spcPct val="100000"/>
              </a:spcBef>
            </a:pPr>
            <a:r>
              <a:rPr lang="en-US" sz="3400" b="1" dirty="0">
                <a:solidFill>
                  <a:schemeClr val="bg1"/>
                </a:solidFill>
                <a:latin typeface="Calibri" pitchFamily="34" charset="0"/>
              </a:rPr>
              <a:t>Put your hope </a:t>
            </a:r>
            <a:r>
              <a:rPr lang="en-US" sz="3400" b="1" dirty="0" smtClean="0">
                <a:solidFill>
                  <a:schemeClr val="bg1"/>
                </a:solidFill>
                <a:latin typeface="Calibri" pitchFamily="34" charset="0"/>
              </a:rPr>
              <a:t>in </a:t>
            </a:r>
            <a:r>
              <a:rPr lang="en-US" sz="3400" b="1" dirty="0">
                <a:solidFill>
                  <a:schemeClr val="bg1"/>
                </a:solidFill>
                <a:latin typeface="Calibri" pitchFamily="34" charset="0"/>
              </a:rPr>
              <a:t>deliverance to salvation </a:t>
            </a:r>
          </a:p>
          <a:p>
            <a:pPr algn="r"/>
            <a:r>
              <a:rPr lang="en-US" sz="3400" b="1" dirty="0">
                <a:solidFill>
                  <a:schemeClr val="bg1"/>
                </a:solidFill>
                <a:latin typeface="Calibri" pitchFamily="34" charset="0"/>
              </a:rPr>
              <a:t>and resurrection to eternal life, </a:t>
            </a:r>
          </a:p>
          <a:p>
            <a:pPr algn="r"/>
            <a:r>
              <a:rPr lang="en-US" sz="3400" b="1" dirty="0">
                <a:solidFill>
                  <a:schemeClr val="bg1"/>
                </a:solidFill>
                <a:latin typeface="Calibri" pitchFamily="34" charset="0"/>
              </a:rPr>
              <a:t>not in deliverance from worldly problems.</a:t>
            </a:r>
          </a:p>
          <a:p>
            <a:pPr algn="r">
              <a:spcBef>
                <a:spcPct val="100000"/>
              </a:spcBef>
            </a:pPr>
            <a:r>
              <a:rPr lang="en-US" sz="3400" b="1" dirty="0">
                <a:solidFill>
                  <a:schemeClr val="bg1"/>
                </a:solidFill>
                <a:latin typeface="Calibri" pitchFamily="34" charset="0"/>
              </a:rPr>
              <a:t>Be passionately devoted to God through Christ.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1752600" y="399157"/>
            <a:ext cx="7391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FFFF00"/>
                </a:solidFill>
                <a:latin typeface="Calibri" pitchFamily="34" charset="0"/>
              </a:rPr>
              <a:t>God’s Covenant with Adam in Creation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A. People should reflect God’s character.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B. People should represent God and rule over creation.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C. There was a chain of command: 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†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God ruled over man.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†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Man represented God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to his family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.  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†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Man with the human family represented God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to the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rest of the world.</a:t>
            </a:r>
            <a:r>
              <a:rPr lang="en-US" sz="3200" b="1" dirty="0">
                <a:latin typeface="Calibri" pitchFamily="34" charset="0"/>
              </a:rPr>
              <a:t> 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6200" y="381000"/>
            <a:ext cx="1600200" cy="5029200"/>
            <a:chOff x="4608" y="384"/>
            <a:chExt cx="1008" cy="3168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Family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Creation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Man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467600" y="381000"/>
            <a:ext cx="1600200" cy="5029200"/>
            <a:chOff x="4608" y="384"/>
            <a:chExt cx="1008" cy="3168"/>
          </a:xfrm>
        </p:grpSpPr>
        <p:sp>
          <p:nvSpPr>
            <p:cNvPr id="11276" name="Oval 3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11277" name="Oval 4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11278" name="Oval 5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11279" name="Oval 6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11280" name="Rectangle 7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8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6200" y="381000"/>
            <a:ext cx="1600200" cy="5029200"/>
            <a:chOff x="4608" y="384"/>
            <a:chExt cx="1008" cy="3168"/>
          </a:xfrm>
        </p:grpSpPr>
        <p:sp>
          <p:nvSpPr>
            <p:cNvPr id="11270" name="Oval 10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11271" name="Oval 11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Family</a:t>
              </a:r>
            </a:p>
          </p:txBody>
        </p:sp>
        <p:sp>
          <p:nvSpPr>
            <p:cNvPr id="11272" name="Oval 12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Creation</a:t>
              </a:r>
            </a:p>
          </p:txBody>
        </p:sp>
        <p:sp>
          <p:nvSpPr>
            <p:cNvPr id="11273" name="Oval 13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Man</a:t>
              </a:r>
            </a:p>
          </p:txBody>
        </p:sp>
        <p:sp>
          <p:nvSpPr>
            <p:cNvPr id="11274" name="Rectangle 14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5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8" name="Text Box 16"/>
          <p:cNvSpPr txBox="1">
            <a:spLocks noChangeArrowheads="1"/>
          </p:cNvSpPr>
          <p:nvPr/>
        </p:nvSpPr>
        <p:spPr bwMode="auto">
          <a:xfrm>
            <a:off x="1676400" y="152400"/>
            <a:ext cx="6172200" cy="647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FF00"/>
                </a:solidFill>
                <a:latin typeface="Calibri" pitchFamily="34" charset="0"/>
              </a:rPr>
              <a:t>God’s Covenant with Abraham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A. Israel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should reflect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God’s character.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B. Israel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should represent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God and rule over the nations.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C. There was a chain of command:  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† God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ruled over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the King. 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† The King represented God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to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Israel.  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† The King with Israel represented God </a:t>
            </a:r>
            <a:r>
              <a:rPr lang="en-US" sz="3200" b="1" dirty="0" smtClean="0">
                <a:solidFill>
                  <a:schemeClr val="bg1"/>
                </a:solidFill>
                <a:latin typeface="Calibri" pitchFamily="34" charset="0"/>
              </a:rPr>
              <a:t>to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the rest of the world.</a:t>
            </a:r>
            <a:r>
              <a:rPr lang="en-US" sz="3200" b="1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3581400" y="152400"/>
            <a:ext cx="533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The four voices in Psalm 2 represent the players in the three circles depicting the </a:t>
            </a:r>
            <a:r>
              <a:rPr lang="en-US" sz="3200" b="1" dirty="0" err="1">
                <a:solidFill>
                  <a:schemeClr val="bg1"/>
                </a:solidFill>
                <a:latin typeface="Calibri" pitchFamily="34" charset="0"/>
              </a:rPr>
              <a:t>Abrahamic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 Covenant:</a:t>
            </a:r>
          </a:p>
          <a:p>
            <a:pPr algn="just"/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† God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† God’s Anointed King</a:t>
            </a:r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† A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Narrator from Israel</a:t>
            </a:r>
          </a:p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†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Kings of the other nations</a:t>
            </a:r>
          </a:p>
        </p:txBody>
      </p:sp>
      <p:grpSp>
        <p:nvGrpSpPr>
          <p:cNvPr id="18435" name="Group 2"/>
          <p:cNvGrpSpPr>
            <a:grpSpLocks/>
          </p:cNvGrpSpPr>
          <p:nvPr/>
        </p:nvGrpSpPr>
        <p:grpSpPr bwMode="auto">
          <a:xfrm>
            <a:off x="76200" y="685800"/>
            <a:ext cx="1600200" cy="5029200"/>
            <a:chOff x="4608" y="384"/>
            <a:chExt cx="1008" cy="3168"/>
          </a:xfrm>
        </p:grpSpPr>
        <p:sp>
          <p:nvSpPr>
            <p:cNvPr id="18440" name="Oval 3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18441" name="Oval 4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18442" name="Oval 5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18443" name="Oval 6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18444" name="Rectangle 7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8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6" name="Line 10"/>
          <p:cNvSpPr>
            <a:spLocks noChangeShapeType="1"/>
          </p:cNvSpPr>
          <p:nvPr/>
        </p:nvSpPr>
        <p:spPr bwMode="auto">
          <a:xfrm flipH="1" flipV="1">
            <a:off x="1752600" y="1752600"/>
            <a:ext cx="1676400" cy="1143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11"/>
          <p:cNvSpPr>
            <a:spLocks noChangeShapeType="1"/>
          </p:cNvSpPr>
          <p:nvPr/>
        </p:nvSpPr>
        <p:spPr bwMode="auto">
          <a:xfrm flipH="1" flipV="1">
            <a:off x="1752600" y="3733800"/>
            <a:ext cx="1676400" cy="609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14"/>
          <p:cNvSpPr>
            <a:spLocks noChangeShapeType="1"/>
          </p:cNvSpPr>
          <p:nvPr/>
        </p:nvSpPr>
        <p:spPr bwMode="auto">
          <a:xfrm flipH="1">
            <a:off x="1828800" y="5105400"/>
            <a:ext cx="1600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15"/>
          <p:cNvSpPr>
            <a:spLocks noChangeShapeType="1"/>
          </p:cNvSpPr>
          <p:nvPr/>
        </p:nvSpPr>
        <p:spPr bwMode="auto">
          <a:xfrm flipH="1" flipV="1">
            <a:off x="1600200" y="2743200"/>
            <a:ext cx="1828800" cy="914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6200" y="152400"/>
            <a:ext cx="90678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Narrator: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Why are the nations in an uproar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And the peoples devising a vain thing?  </a:t>
            </a: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The kings of the earth take their stand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And the rulers take counsel together </a:t>
            </a: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Against the LORD and against His 				Anointed, saying,</a:t>
            </a:r>
            <a:r>
              <a:rPr lang="en-US" sz="3200" b="1" dirty="0">
                <a:solidFill>
                  <a:srgbClr val="993300"/>
                </a:solidFill>
                <a:latin typeface="Calibri" pitchFamily="34" charset="0"/>
              </a:rPr>
              <a:t>  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Nations:</a:t>
            </a: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“Let us tear their fetters apart and 				cast away their cords from us!”</a:t>
            </a:r>
            <a:endParaRPr lang="en-US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76200" y="685800"/>
            <a:ext cx="1600200" cy="5029200"/>
            <a:chOff x="4608" y="384"/>
            <a:chExt cx="1008" cy="3168"/>
          </a:xfrm>
        </p:grpSpPr>
        <p:sp>
          <p:nvSpPr>
            <p:cNvPr id="19460" name="Oval 4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19462" name="Oval 6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200" y="152400"/>
            <a:ext cx="90678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Narrator: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Why are the nations in an uproar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And the peoples devising a vain thing?  </a:t>
            </a: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The kings of the earth take their stand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And the rulers take counsel together </a:t>
            </a: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Against the </a:t>
            </a:r>
            <a:r>
              <a:rPr lang="en-US" sz="3200" b="1" u="sng" dirty="0">
                <a:solidFill>
                  <a:srgbClr val="FFFF00"/>
                </a:solidFill>
                <a:latin typeface="Calibri" pitchFamily="34" charset="0"/>
              </a:rPr>
              <a:t>LORD</a:t>
            </a: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and against His 				Anointed, saying,</a:t>
            </a:r>
            <a:r>
              <a:rPr lang="en-US" sz="3200" b="1" dirty="0">
                <a:solidFill>
                  <a:srgbClr val="993300"/>
                </a:solidFill>
                <a:latin typeface="Calibri" pitchFamily="34" charset="0"/>
              </a:rPr>
              <a:t>  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Nations:</a:t>
            </a: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“Let us tear their fetters apart and 				cast away their cords from us!”</a:t>
            </a:r>
            <a:endParaRPr lang="en-US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76200" y="685800"/>
            <a:ext cx="1600200" cy="5029200"/>
            <a:chOff x="4608" y="384"/>
            <a:chExt cx="1008" cy="3168"/>
          </a:xfrm>
        </p:grpSpPr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6200" y="152400"/>
            <a:ext cx="90678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Narrator: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Why are the nations in an uproar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And the peoples devising a vain thing?  </a:t>
            </a: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The kings of the earth take their stand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And the rulers take counsel together </a:t>
            </a: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Against the LORD and against His 				</a:t>
            </a:r>
            <a:r>
              <a:rPr lang="en-US" sz="3200" b="1" u="sng" dirty="0">
                <a:solidFill>
                  <a:srgbClr val="FFFF00"/>
                </a:solidFill>
                <a:latin typeface="Calibri" pitchFamily="34" charset="0"/>
              </a:rPr>
              <a:t>Anointed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, saying,</a:t>
            </a:r>
            <a:r>
              <a:rPr lang="en-US" sz="3200" b="1" dirty="0">
                <a:solidFill>
                  <a:srgbClr val="993300"/>
                </a:solidFill>
                <a:latin typeface="Calibri" pitchFamily="34" charset="0"/>
              </a:rPr>
              <a:t>  </a:t>
            </a:r>
          </a:p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</a:rPr>
              <a:t>Nations:</a:t>
            </a: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3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“Let us tear their fetters apart and 				cast away their cords from us!”</a:t>
            </a:r>
            <a:endParaRPr lang="en-US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76200" y="685800"/>
            <a:ext cx="1600200" cy="5029200"/>
            <a:chOff x="4608" y="384"/>
            <a:chExt cx="1008" cy="3168"/>
          </a:xfrm>
        </p:grpSpPr>
        <p:sp>
          <p:nvSpPr>
            <p:cNvPr id="21508" name="Oval 4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90678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Narrator: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4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He who sits in the heavens laughs,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The Lord scoffs at them.  </a:t>
            </a:r>
          </a:p>
          <a:p>
            <a:endParaRPr lang="en-US" sz="32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44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5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Then He will speak to them in His anger </a:t>
            </a:r>
          </a:p>
          <a:p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And terrify them in His fury, saying,</a:t>
            </a:r>
            <a:r>
              <a:rPr lang="en-US" sz="3200" b="1" dirty="0">
                <a:solidFill>
                  <a:srgbClr val="993300"/>
                </a:solidFill>
                <a:latin typeface="Calibri" pitchFamily="34" charset="0"/>
              </a:rPr>
              <a:t>  </a:t>
            </a:r>
          </a:p>
          <a:p>
            <a:endParaRPr lang="en-US" sz="3200" b="1" dirty="0">
              <a:solidFill>
                <a:srgbClr val="008000"/>
              </a:solidFill>
              <a:latin typeface="Calibri" pitchFamily="34" charset="0"/>
            </a:endParaRPr>
          </a:p>
          <a:p>
            <a:endParaRPr lang="en-US" sz="4400" b="1" dirty="0">
              <a:solidFill>
                <a:srgbClr val="00FFFF"/>
              </a:solidFill>
              <a:latin typeface="Calibri" pitchFamily="34" charset="0"/>
            </a:endParaRPr>
          </a:p>
          <a:p>
            <a:endParaRPr lang="en-US" sz="4400" b="1" dirty="0">
              <a:solidFill>
                <a:srgbClr val="00FFFF"/>
              </a:solidFill>
              <a:latin typeface="Calibri" pitchFamily="34" charset="0"/>
            </a:endParaRPr>
          </a:p>
          <a:p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God:</a:t>
            </a:r>
            <a:r>
              <a:rPr lang="en-US" sz="3200" b="1" dirty="0">
                <a:solidFill>
                  <a:srgbClr val="FF3300"/>
                </a:solidFill>
                <a:latin typeface="Calibri" pitchFamily="34" charset="0"/>
              </a:rPr>
              <a:t>	</a:t>
            </a:r>
            <a:r>
              <a:rPr lang="en-US" sz="3200" b="1" dirty="0">
                <a:solidFill>
                  <a:srgbClr val="00FFFF"/>
                </a:solidFill>
                <a:latin typeface="Calibri" pitchFamily="34" charset="0"/>
              </a:rPr>
              <a:t>	</a:t>
            </a:r>
            <a:r>
              <a:rPr lang="en-US" sz="3200" b="1" baseline="30000" dirty="0">
                <a:solidFill>
                  <a:schemeClr val="bg1"/>
                </a:solidFill>
                <a:latin typeface="Calibri" pitchFamily="34" charset="0"/>
              </a:rPr>
              <a:t>6</a:t>
            </a:r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“But as for Me, I have installed My King </a:t>
            </a:r>
          </a:p>
          <a:p>
            <a:pPr algn="just"/>
            <a:r>
              <a:rPr lang="en-US" sz="3200" b="1" dirty="0">
                <a:solidFill>
                  <a:schemeClr val="bg1"/>
                </a:solidFill>
                <a:latin typeface="Calibri" pitchFamily="34" charset="0"/>
              </a:rPr>
              <a:t>		Upon Zion, My holy mountain.”</a:t>
            </a:r>
          </a:p>
        </p:txBody>
      </p:sp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76200" y="685800"/>
            <a:ext cx="1600200" cy="5029200"/>
            <a:chOff x="4608" y="384"/>
            <a:chExt cx="1008" cy="3168"/>
          </a:xfrm>
        </p:grpSpPr>
        <p:sp>
          <p:nvSpPr>
            <p:cNvPr id="22532" name="Oval 3"/>
            <p:cNvSpPr>
              <a:spLocks noChangeArrowheads="1"/>
            </p:cNvSpPr>
            <p:nvPr/>
          </p:nvSpPr>
          <p:spPr bwMode="auto">
            <a:xfrm>
              <a:off x="4608" y="384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God</a:t>
              </a:r>
            </a:p>
          </p:txBody>
        </p:sp>
        <p:sp>
          <p:nvSpPr>
            <p:cNvPr id="22533" name="Oval 4"/>
            <p:cNvSpPr>
              <a:spLocks noChangeArrowheads="1"/>
            </p:cNvSpPr>
            <p:nvPr/>
          </p:nvSpPr>
          <p:spPr bwMode="auto">
            <a:xfrm>
              <a:off x="4608" y="1488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 dirty="0"/>
            </a:p>
            <a:p>
              <a:pPr algn="ctr"/>
              <a:r>
                <a:rPr lang="en-US" sz="2800" b="1" dirty="0">
                  <a:latin typeface="Calibri" pitchFamily="34" charset="0"/>
                </a:rPr>
                <a:t>Israel</a:t>
              </a:r>
            </a:p>
          </p:txBody>
        </p:sp>
        <p:sp>
          <p:nvSpPr>
            <p:cNvPr id="22534" name="Oval 5"/>
            <p:cNvSpPr>
              <a:spLocks noChangeArrowheads="1"/>
            </p:cNvSpPr>
            <p:nvPr/>
          </p:nvSpPr>
          <p:spPr bwMode="auto">
            <a:xfrm>
              <a:off x="4608" y="2592"/>
              <a:ext cx="1008" cy="9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Calibri" pitchFamily="34" charset="0"/>
                </a:rPr>
                <a:t>Nations</a:t>
              </a:r>
            </a:p>
          </p:txBody>
        </p:sp>
        <p:sp>
          <p:nvSpPr>
            <p:cNvPr id="22535" name="Oval 6"/>
            <p:cNvSpPr>
              <a:spLocks noChangeArrowheads="1"/>
            </p:cNvSpPr>
            <p:nvPr/>
          </p:nvSpPr>
          <p:spPr bwMode="auto">
            <a:xfrm>
              <a:off x="4800" y="1488"/>
              <a:ext cx="6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latin typeface="Calibri" pitchFamily="34" charset="0"/>
                </a:rPr>
                <a:t>King</a:t>
              </a:r>
            </a:p>
          </p:txBody>
        </p:sp>
        <p:sp>
          <p:nvSpPr>
            <p:cNvPr id="22536" name="Rectangle 7"/>
            <p:cNvSpPr>
              <a:spLocks noChangeArrowheads="1"/>
            </p:cNvSpPr>
            <p:nvPr/>
          </p:nvSpPr>
          <p:spPr bwMode="auto">
            <a:xfrm>
              <a:off x="5040" y="134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Rectangle 8"/>
            <p:cNvSpPr>
              <a:spLocks noChangeArrowheads="1"/>
            </p:cNvSpPr>
            <p:nvPr/>
          </p:nvSpPr>
          <p:spPr bwMode="auto">
            <a:xfrm>
              <a:off x="504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3013</TotalTime>
  <Words>854</Words>
  <Application>Microsoft Office PowerPoint</Application>
  <PresentationFormat>On-screen Show (4:3)</PresentationFormat>
  <Paragraphs>267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 Groben</dc:creator>
  <cp:lastModifiedBy>William Groben</cp:lastModifiedBy>
  <cp:revision>79</cp:revision>
  <dcterms:created xsi:type="dcterms:W3CDTF">2008-11-03T15:10:07Z</dcterms:created>
  <dcterms:modified xsi:type="dcterms:W3CDTF">2013-09-19T14:06:37Z</dcterms:modified>
</cp:coreProperties>
</file>